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D16E7-B7DA-45CF-A272-8460CE3C3670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63486-0471-4E17-BA62-572D73B8E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63486-0471-4E17-BA62-572D73B8E6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957AF7-C228-40F0-A45F-2FA20E577CD9}" type="datetimeFigureOut">
              <a:rPr lang="ru-RU" smtClean="0"/>
              <a:pPr/>
              <a:t>03.06.2013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99449B-74A0-449E-BD1B-75303852D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Эволюция органического мира в палеозойскую эру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573016"/>
            <a:ext cx="4038600" cy="25531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3573016"/>
            <a:ext cx="4038600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4499992" cy="3483347"/>
          </a:xfrm>
          <a:prstGeom prst="rect">
            <a:avLst/>
          </a:prstGeom>
          <a:noFill/>
        </p:spPr>
      </p:pic>
      <p:pic>
        <p:nvPicPr>
          <p:cNvPr id="4099" name="Picture 3" descr="C:\Users\admin\Desktop\trilob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4644008" cy="351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Девонские рыбы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639762"/>
          </a:xfrm>
        </p:spPr>
        <p:txBody>
          <a:bodyPr/>
          <a:lstStyle/>
          <a:p>
            <a:pPr algn="ctr"/>
            <a:r>
              <a:rPr lang="ru-RU" cap="none" dirty="0" err="1" smtClean="0"/>
              <a:t>Пластинокожие</a:t>
            </a:r>
            <a:r>
              <a:rPr lang="ru-RU" cap="none" dirty="0" smtClean="0"/>
              <a:t> рыбы</a:t>
            </a:r>
            <a:endParaRPr lang="ru-RU" cap="none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88024" y="141277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Двоякодышащие рыбы</a:t>
            </a:r>
            <a:endParaRPr lang="ru-RU" cap="none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57200" y="2492896"/>
            <a:ext cx="4040188" cy="36332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1307751371_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9669" y="2420888"/>
            <a:ext cx="4264331" cy="3600400"/>
          </a:xfrm>
          <a:prstGeom prst="rect">
            <a:avLst/>
          </a:prstGeom>
          <a:noFill/>
        </p:spPr>
      </p:pic>
      <p:pic>
        <p:nvPicPr>
          <p:cNvPr id="10243" name="Picture 3" descr="C:\Users\admin\Desktop\1_03_01_01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4716016" cy="360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Хрящевые рыбы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hryachevye-r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3106688" cy="639762"/>
          </a:xfrm>
        </p:spPr>
        <p:txBody>
          <a:bodyPr>
            <a:normAutofit/>
          </a:bodyPr>
          <a:lstStyle/>
          <a:p>
            <a:r>
              <a:rPr lang="ru-RU" sz="2800" cap="none" dirty="0" smtClean="0"/>
              <a:t>Кистепёрые рыбы</a:t>
            </a:r>
            <a:endParaRPr lang="ru-RU" sz="2800" cap="none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724128" y="332656"/>
            <a:ext cx="2961655" cy="639762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Стегоцефалы</a:t>
            </a:r>
            <a:endParaRPr lang="ru-RU" cap="none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671616" cy="5328592"/>
          </a:xfrm>
          <a:prstGeom prst="rect">
            <a:avLst/>
          </a:prstGeom>
          <a:noFill/>
        </p:spPr>
      </p:pic>
      <p:pic>
        <p:nvPicPr>
          <p:cNvPr id="11267" name="Picture 3" descr="C:\Users\admin\Desktop\0012-019-Dannye-sravnitelnoj-paleontolog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427984" cy="2736304"/>
          </a:xfrm>
          <a:prstGeom prst="rect">
            <a:avLst/>
          </a:prstGeom>
          <a:noFill/>
        </p:spPr>
      </p:pic>
      <p:pic>
        <p:nvPicPr>
          <p:cNvPr id="11268" name="Picture 4" descr="C:\Users\admin\Desktop\Labirintodo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427984" cy="2564904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3851920" y="620688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типы растений: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cap="none" dirty="0" smtClean="0"/>
              <a:t>Плауновидные растения</a:t>
            </a:r>
            <a:endParaRPr lang="ru-RU" cap="none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cap="none" dirty="0" smtClean="0"/>
              <a:t>Папоротниковидные растения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pla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4204966" cy="3744416"/>
          </a:xfrm>
          <a:prstGeom prst="rect">
            <a:avLst/>
          </a:prstGeom>
          <a:noFill/>
        </p:spPr>
      </p:pic>
      <p:pic>
        <p:nvPicPr>
          <p:cNvPr id="12291" name="Picture 3" descr="C:\Users\admin\Desktop\265px-Haeckel_Filicinae_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960440" cy="374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Каменноугольный период</a:t>
            </a:r>
            <a:br>
              <a:rPr lang="ru-RU" i="1" dirty="0" smtClean="0"/>
            </a:br>
            <a:r>
              <a:rPr lang="ru-RU" sz="2200" b="0" dirty="0" smtClean="0"/>
              <a:t>(</a:t>
            </a:r>
            <a:r>
              <a:rPr lang="ru-RU" sz="2200" dirty="0" smtClean="0"/>
              <a:t>около 74 млн. лет</a:t>
            </a:r>
            <a:r>
              <a:rPr lang="ru-RU" sz="2200" b="0" dirty="0" smtClean="0"/>
              <a:t>)</a:t>
            </a:r>
            <a:endParaRPr lang="ru-RU" sz="2200" b="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2386608" cy="750887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Преобладающие</a:t>
            </a:r>
            <a:endParaRPr lang="ru-RU" cap="none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2915815" y="1535112"/>
            <a:ext cx="5770985" cy="750887"/>
          </a:xfrm>
        </p:spPr>
        <p:txBody>
          <a:bodyPr/>
          <a:lstStyle/>
          <a:p>
            <a:r>
              <a:rPr lang="ru-RU" cap="none" dirty="0" err="1" smtClean="0"/>
              <a:t>брахиоподы</a:t>
            </a:r>
            <a:r>
              <a:rPr lang="ru-RU" cap="none" dirty="0" smtClean="0"/>
              <a:t>:</a:t>
            </a:r>
            <a:endParaRPr lang="ru-RU" cap="none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i="1" dirty="0" err="1" smtClean="0"/>
              <a:t>р.Productus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err="1" smtClean="0"/>
              <a:t>р.Linoproductus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err="1" smtClean="0"/>
              <a:t>р.Spirifer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err="1" smtClean="0"/>
              <a:t>р.Cyrtospirifer</a:t>
            </a:r>
            <a:endParaRPr lang="ru-RU" dirty="0"/>
          </a:p>
        </p:txBody>
      </p:sp>
      <p:pic>
        <p:nvPicPr>
          <p:cNvPr id="13314" name="Picture 2" descr="C:\Users\admin\Desktop\Cyrtospirifer_grabaui_1__U_Devonian__Belg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878" y="5013176"/>
            <a:ext cx="3515122" cy="1941010"/>
          </a:xfrm>
          <a:prstGeom prst="rect">
            <a:avLst/>
          </a:prstGeom>
          <a:noFill/>
        </p:spPr>
      </p:pic>
      <p:pic>
        <p:nvPicPr>
          <p:cNvPr id="13315" name="Picture 3" descr="C:\Users\admin\Desktop\6fssl-brachiopod-spirif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52936"/>
            <a:ext cx="3491880" cy="1656184"/>
          </a:xfrm>
          <a:prstGeom prst="rect">
            <a:avLst/>
          </a:prstGeom>
          <a:noFill/>
        </p:spPr>
      </p:pic>
      <p:pic>
        <p:nvPicPr>
          <p:cNvPr id="13316" name="Picture 4" descr="C:\Users\admin\Desktop\linoproductus-echinatus-brachiopod-pennsylvanian-period-hazard-kentucky-breathitt-gro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085184"/>
            <a:ext cx="3138884" cy="1772816"/>
          </a:xfrm>
          <a:prstGeom prst="rect">
            <a:avLst/>
          </a:prstGeom>
          <a:noFill/>
        </p:spPr>
      </p:pic>
      <p:pic>
        <p:nvPicPr>
          <p:cNvPr id="13317" name="Picture 5" descr="C:\Users\admin\Desktop\TGSE00580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852936"/>
            <a:ext cx="3086498" cy="180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Колониальные ругозы участвовали в построении рифов вместе с </a:t>
            </a:r>
            <a:r>
              <a:rPr lang="ru-RU" sz="3100" dirty="0" err="1" smtClean="0"/>
              <a:t>хететидами</a:t>
            </a:r>
            <a:r>
              <a:rPr lang="ru-RU" sz="3100" dirty="0" smtClean="0"/>
              <a:t> и мшанками: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00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r>
              <a:rPr lang="ru-RU" dirty="0" smtClean="0"/>
              <a:t>Морские лилии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4038600" cy="5433467"/>
          </a:xfrm>
        </p:spPr>
        <p:txBody>
          <a:bodyPr/>
          <a:lstStyle/>
          <a:p>
            <a:r>
              <a:rPr lang="ru-RU" dirty="0" smtClean="0"/>
              <a:t>Морские ежи</a:t>
            </a:r>
            <a:endParaRPr lang="ru-RU" dirty="0"/>
          </a:p>
        </p:txBody>
      </p:sp>
      <p:pic>
        <p:nvPicPr>
          <p:cNvPr id="15362" name="Picture 2" descr="C:\Users\admin\Desktop\crinoid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850904" cy="4620741"/>
          </a:xfrm>
          <a:prstGeom prst="rect">
            <a:avLst/>
          </a:prstGeom>
          <a:noFill/>
        </p:spPr>
      </p:pic>
      <p:pic>
        <p:nvPicPr>
          <p:cNvPr id="15363" name="Picture 3" descr="C:\Users\admin\Desktop\Dia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198" y="1412776"/>
            <a:ext cx="4050802" cy="457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древние стрекозы, достигали гигантских размеров – до 1 м в размахе крыльев</a:t>
            </a:r>
            <a:endParaRPr lang="ru-RU" sz="2800" dirty="0"/>
          </a:p>
        </p:txBody>
      </p:sp>
      <p:pic>
        <p:nvPicPr>
          <p:cNvPr id="16386" name="Picture 2" descr="C:\Users\admin\Desktop\meganeurastephan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53002" cy="503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kотилозав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5220072" cy="2800350"/>
          </a:xfrm>
          <a:prstGeom prst="rect">
            <a:avLst/>
          </a:prstGeom>
          <a:noFill/>
        </p:spPr>
      </p:pic>
      <p:pic>
        <p:nvPicPr>
          <p:cNvPr id="17411" name="Picture 3" descr="C:\Users\admin\Desktop\Цинодо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5364088" cy="249289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первые древние группы рептилий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4040188" cy="750887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котилозавры</a:t>
            </a:r>
            <a:endParaRPr lang="ru-RU" cap="none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зверообразные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первые семенные растения – </a:t>
            </a:r>
            <a:r>
              <a:rPr lang="ru-RU" sz="3600" dirty="0" err="1" smtClean="0"/>
              <a:t>кордаитовые</a:t>
            </a:r>
            <a:r>
              <a:rPr lang="ru-RU" sz="3600" dirty="0" smtClean="0"/>
              <a:t>:</a:t>
            </a:r>
            <a:endParaRPr lang="ru-RU" sz="3600" dirty="0"/>
          </a:p>
        </p:txBody>
      </p:sp>
      <p:pic>
        <p:nvPicPr>
          <p:cNvPr id="18434" name="Picture 2" descr="C:\Users\admin\Desktop\ris._4_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971800" cy="4680520"/>
          </a:xfrm>
          <a:prstGeom prst="rect">
            <a:avLst/>
          </a:prstGeom>
          <a:noFill/>
        </p:spPr>
      </p:pic>
      <p:pic>
        <p:nvPicPr>
          <p:cNvPr id="18435" name="Picture 3" descr="C:\Users\admin\Desktop\ris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543106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Палеозой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/>
          <a:p>
            <a:r>
              <a:rPr lang="ru-RU" dirty="0"/>
              <a:t>ранний (кембрийский, ордовикский и силурийский периоды)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/>
          <a:p>
            <a:r>
              <a:rPr lang="ru-RU" dirty="0"/>
              <a:t>поздний (девонский, каменноугольный и пермский периоды)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126876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1268760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Пермский период</a:t>
            </a:r>
            <a:br>
              <a:rPr lang="ru-RU" i="1" dirty="0" smtClean="0"/>
            </a:br>
            <a:r>
              <a:rPr lang="ru-RU" sz="2200" b="0" dirty="0" smtClean="0"/>
              <a:t>(</a:t>
            </a:r>
            <a:r>
              <a:rPr lang="ru-RU" sz="2400" dirty="0" smtClean="0"/>
              <a:t>около 40 млн. лет</a:t>
            </a:r>
            <a:r>
              <a:rPr lang="ru-RU" sz="2200" b="0" dirty="0" smtClean="0"/>
              <a:t>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палеозойские рептилии достигли своего расцвета:</a:t>
            </a:r>
          </a:p>
          <a:p>
            <a:pPr>
              <a:buNone/>
            </a:pPr>
            <a:r>
              <a:rPr lang="ru-RU" dirty="0" smtClean="0"/>
              <a:t>котилозавры                                   зверообразные</a:t>
            </a:r>
            <a:endParaRPr lang="ru-RU" dirty="0"/>
          </a:p>
        </p:txBody>
      </p:sp>
      <p:pic>
        <p:nvPicPr>
          <p:cNvPr id="19458" name="Picture 2" descr="C:\Users\admin\Desktop\rqgd5qb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283968" cy="3168352"/>
          </a:xfrm>
          <a:prstGeom prst="rect">
            <a:avLst/>
          </a:prstGeom>
          <a:noFill/>
        </p:spPr>
      </p:pic>
      <p:pic>
        <p:nvPicPr>
          <p:cNvPr id="19459" name="Picture 3" descr="C:\Users\admin\Desktop\inostrancevia_alexandri_by_karkemish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716016" cy="1931541"/>
          </a:xfrm>
          <a:prstGeom prst="rect">
            <a:avLst/>
          </a:prstGeom>
          <a:noFill/>
        </p:spPr>
      </p:pic>
      <p:pic>
        <p:nvPicPr>
          <p:cNvPr id="19460" name="Picture 4" descr="C:\Users\admin\Desktop\Dicynodon_B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97152"/>
            <a:ext cx="4716016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Кембрийский </a:t>
            </a:r>
            <a:r>
              <a:rPr lang="ru-RU" b="1" dirty="0" smtClean="0"/>
              <a:t>период </a:t>
            </a:r>
            <a:br>
              <a:rPr lang="ru-RU" b="1" dirty="0" smtClean="0"/>
            </a:br>
            <a:r>
              <a:rPr lang="ru-RU" sz="2200" dirty="0" smtClean="0"/>
              <a:t>(около </a:t>
            </a:r>
            <a:r>
              <a:rPr lang="ru-RU" sz="2200" dirty="0"/>
              <a:t>65 млн. </a:t>
            </a:r>
            <a:r>
              <a:rPr lang="ru-RU" sz="2200" dirty="0" smtClean="0"/>
              <a:t>лет)</a:t>
            </a: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if3s5odh8i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744416" cy="2152997"/>
          </a:xfrm>
          <a:prstGeom prst="rect">
            <a:avLst/>
          </a:prstGeom>
          <a:noFill/>
        </p:spPr>
      </p:pic>
      <p:pic>
        <p:nvPicPr>
          <p:cNvPr id="1027" name="Picture 3" descr="C:\Users\admin\Desktop\IMG_6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3420908" cy="2592288"/>
          </a:xfrm>
          <a:prstGeom prst="rect">
            <a:avLst/>
          </a:prstGeom>
          <a:noFill/>
        </p:spPr>
      </p:pic>
      <p:pic>
        <p:nvPicPr>
          <p:cNvPr id="1028" name="Picture 4" descr="C:\Users\admin\Desktop\багряные водорос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268760"/>
            <a:ext cx="2057222" cy="4824536"/>
          </a:xfrm>
          <a:prstGeom prst="rect">
            <a:avLst/>
          </a:prstGeom>
          <a:noFill/>
        </p:spPr>
      </p:pic>
      <p:pic>
        <p:nvPicPr>
          <p:cNvPr id="1029" name="Picture 5" descr="C:\Users\admin\Desktop\зелён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2736304" cy="441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Трилобиты – </a:t>
            </a:r>
            <a:r>
              <a:rPr lang="ru-RU" sz="2700" dirty="0" smtClean="0"/>
              <a:t>60% </a:t>
            </a:r>
            <a:r>
              <a:rPr lang="ru-RU" sz="2700" dirty="0"/>
              <a:t>всех известных палеонтологических остатков </a:t>
            </a:r>
            <a:r>
              <a:rPr lang="ru-RU" sz="2700" dirty="0" smtClean="0"/>
              <a:t>кембрия.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t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365104"/>
            <a:ext cx="3960440" cy="2016224"/>
          </a:xfrm>
          <a:prstGeom prst="rect">
            <a:avLst/>
          </a:prstGeom>
          <a:noFill/>
        </p:spPr>
      </p:pic>
      <p:pic>
        <p:nvPicPr>
          <p:cNvPr id="2051" name="Picture 3" descr="C:\Users\admin\Desktop\Gerastos_granulosu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3960440" cy="2019920"/>
          </a:xfrm>
          <a:prstGeom prst="rect">
            <a:avLst/>
          </a:prstGeom>
          <a:noFill/>
        </p:spPr>
      </p:pic>
      <p:pic>
        <p:nvPicPr>
          <p:cNvPr id="2052" name="Picture 4" descr="C:\Users\admin\Desktop\if3s5odh8i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3888432" cy="2592288"/>
          </a:xfrm>
          <a:prstGeom prst="rect">
            <a:avLst/>
          </a:prstGeom>
          <a:noFill/>
        </p:spPr>
      </p:pic>
      <p:pic>
        <p:nvPicPr>
          <p:cNvPr id="2053" name="Picture 5" descr="C:\Users\admin\Desktop\trilob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28800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Представители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ru-RU" i="1" dirty="0" err="1" smtClean="0"/>
              <a:t>Молюсски</a:t>
            </a:r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Фораминиферы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211960" cy="4525963"/>
          </a:xfrm>
        </p:spPr>
        <p:txBody>
          <a:bodyPr/>
          <a:lstStyle/>
          <a:p>
            <a:r>
              <a:rPr lang="ru-RU" dirty="0" smtClean="0"/>
              <a:t>Багряные         водоросли</a:t>
            </a:r>
          </a:p>
          <a:p>
            <a:endParaRPr lang="ru-RU" dirty="0"/>
          </a:p>
          <a:p>
            <a:r>
              <a:rPr lang="ru-RU" dirty="0" smtClean="0"/>
              <a:t>Зелёные           водоросли</a:t>
            </a:r>
          </a:p>
          <a:p>
            <a:endParaRPr lang="ru-RU" dirty="0"/>
          </a:p>
          <a:p>
            <a:r>
              <a:rPr lang="ru-RU" dirty="0" err="1" smtClean="0"/>
              <a:t>Книдарии</a:t>
            </a:r>
            <a:endParaRPr lang="ru-RU" dirty="0"/>
          </a:p>
        </p:txBody>
      </p:sp>
      <p:pic>
        <p:nvPicPr>
          <p:cNvPr id="3076" name="Picture 4" descr="C:\Users\admin\Desktop\foraminif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05064"/>
            <a:ext cx="2016224" cy="2430685"/>
          </a:xfrm>
          <a:prstGeom prst="rect">
            <a:avLst/>
          </a:prstGeom>
          <a:noFill/>
        </p:spPr>
      </p:pic>
      <p:pic>
        <p:nvPicPr>
          <p:cNvPr id="3077" name="Picture 5" descr="C:\Users\admin\Desktop\pennatulac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2123728" cy="1988840"/>
          </a:xfrm>
          <a:prstGeom prst="rect">
            <a:avLst/>
          </a:prstGeom>
          <a:noFill/>
        </p:spPr>
      </p:pic>
      <p:pic>
        <p:nvPicPr>
          <p:cNvPr id="3078" name="Picture 6" descr="C:\Users\admin\Desktop\зелён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212976"/>
            <a:ext cx="2051720" cy="1512168"/>
          </a:xfrm>
          <a:prstGeom prst="rect">
            <a:avLst/>
          </a:prstGeom>
          <a:noFill/>
        </p:spPr>
      </p:pic>
      <p:pic>
        <p:nvPicPr>
          <p:cNvPr id="3079" name="Picture 7" descr="C:\Users\admin\Desktop\багряные водорос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32656"/>
            <a:ext cx="2051720" cy="2829491"/>
          </a:xfrm>
          <a:prstGeom prst="rect">
            <a:avLst/>
          </a:prstGeom>
          <a:noFill/>
        </p:spPr>
      </p:pic>
      <p:pic>
        <p:nvPicPr>
          <p:cNvPr id="3081" name="Picture 9" descr="C:\Users\admin\Desktop\молюс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340768"/>
            <a:ext cx="266429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Ордовикский </a:t>
            </a:r>
            <a:r>
              <a:rPr lang="ru-RU" b="1" i="1" dirty="0" smtClean="0"/>
              <a:t>период</a:t>
            </a:r>
            <a:br>
              <a:rPr lang="ru-RU" b="1" i="1" dirty="0" smtClean="0"/>
            </a:br>
            <a:r>
              <a:rPr lang="ru-RU" sz="2200" dirty="0" smtClean="0"/>
              <a:t>(около </a:t>
            </a:r>
            <a:r>
              <a:rPr lang="ru-RU" sz="2200" dirty="0"/>
              <a:t>67 млн. </a:t>
            </a:r>
            <a:r>
              <a:rPr lang="ru-RU" sz="2200" dirty="0" smtClean="0"/>
              <a:t>лет)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Среди беспозвоночных господствовали древние группы: </a:t>
            </a:r>
            <a:endParaRPr lang="ru-RU" dirty="0" smtClean="0"/>
          </a:p>
          <a:p>
            <a:r>
              <a:rPr lang="ru-RU" dirty="0" smtClean="0"/>
              <a:t>Трилобиты;</a:t>
            </a:r>
          </a:p>
          <a:p>
            <a:endParaRPr lang="ru-RU" dirty="0" smtClean="0"/>
          </a:p>
          <a:p>
            <a:r>
              <a:rPr lang="ru-RU" dirty="0" smtClean="0"/>
              <a:t>Граптолиты;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Книдарии</a:t>
            </a:r>
            <a:r>
              <a:rPr lang="ru-RU" dirty="0"/>
              <a:t>.</a:t>
            </a:r>
          </a:p>
        </p:txBody>
      </p:sp>
      <p:pic>
        <p:nvPicPr>
          <p:cNvPr id="5122" name="Picture 2" descr="C:\Users\admin\Desktop\trilob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1196752"/>
            <a:ext cx="3024336" cy="1800200"/>
          </a:xfrm>
          <a:prstGeom prst="rect">
            <a:avLst/>
          </a:prstGeom>
          <a:noFill/>
        </p:spPr>
      </p:pic>
      <p:pic>
        <p:nvPicPr>
          <p:cNvPr id="5123" name="Picture 3" descr="C:\Users\admin\Desktop\граптоли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3347864" cy="2232248"/>
          </a:xfrm>
          <a:prstGeom prst="rect">
            <a:avLst/>
          </a:prstGeom>
          <a:noFill/>
        </p:spPr>
      </p:pic>
      <p:pic>
        <p:nvPicPr>
          <p:cNvPr id="5124" name="Picture 4" descr="C:\Users\admin\Desktop\pennatulac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6341" y="3284984"/>
            <a:ext cx="2277659" cy="3312368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843808" y="2564904"/>
            <a:ext cx="24482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43808" y="429309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15816" y="5949280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669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Появляются:</a:t>
            </a:r>
          </a:p>
          <a:p>
            <a:r>
              <a:rPr lang="ru-RU" dirty="0" smtClean="0"/>
              <a:t>табуляты; </a:t>
            </a:r>
          </a:p>
          <a:p>
            <a:endParaRPr lang="ru-RU" dirty="0" smtClean="0"/>
          </a:p>
          <a:p>
            <a:r>
              <a:rPr lang="ru-RU" dirty="0" smtClean="0"/>
              <a:t>ругозы;</a:t>
            </a:r>
          </a:p>
          <a:p>
            <a:endParaRPr lang="ru-RU" dirty="0" smtClean="0"/>
          </a:p>
          <a:p>
            <a:r>
              <a:rPr lang="ru-RU" dirty="0" smtClean="0"/>
              <a:t>многие моллюски (в том числе </a:t>
            </a:r>
            <a:r>
              <a:rPr lang="ru-RU" dirty="0" err="1" smtClean="0"/>
              <a:t>двустворки</a:t>
            </a:r>
            <a:r>
              <a:rPr lang="ru-RU" dirty="0" smtClean="0"/>
              <a:t>, мшанки, замковые </a:t>
            </a:r>
            <a:r>
              <a:rPr lang="ru-RU" dirty="0" err="1" smtClean="0"/>
              <a:t>брахиоподы</a:t>
            </a:r>
            <a:r>
              <a:rPr lang="ru-RU" dirty="0" smtClean="0"/>
              <a:t>);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разнообразные иглокожие.</a:t>
            </a:r>
          </a:p>
          <a:p>
            <a:endParaRPr lang="ru-RU" dirty="0"/>
          </a:p>
        </p:txBody>
      </p:sp>
      <p:pic>
        <p:nvPicPr>
          <p:cNvPr id="6146" name="Picture 2" descr="C:\Users\admin\Desktop\молю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3995936" cy="1944216"/>
          </a:xfrm>
          <a:prstGeom prst="rect">
            <a:avLst/>
          </a:prstGeom>
          <a:noFill/>
        </p:spPr>
      </p:pic>
      <p:pic>
        <p:nvPicPr>
          <p:cNvPr id="6147" name="Picture 3" descr="C:\Users\admin\Desktop\ругоз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995936" cy="1584176"/>
          </a:xfrm>
          <a:prstGeom prst="rect">
            <a:avLst/>
          </a:prstGeom>
          <a:noFill/>
        </p:spPr>
      </p:pic>
      <p:pic>
        <p:nvPicPr>
          <p:cNvPr id="6148" name="Picture 4" descr="C:\Users\admin\Desktop\sp-tabul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552" y="0"/>
            <a:ext cx="4032448" cy="1700808"/>
          </a:xfrm>
          <a:prstGeom prst="rect">
            <a:avLst/>
          </a:prstGeom>
          <a:noFill/>
        </p:spPr>
      </p:pic>
      <p:pic>
        <p:nvPicPr>
          <p:cNvPr id="6149" name="Picture 5" descr="C:\Users\admin\Desktop\иглокож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301208"/>
            <a:ext cx="3240360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Силурийский </a:t>
            </a:r>
            <a:r>
              <a:rPr lang="ru-RU" b="1" i="1" dirty="0" smtClean="0"/>
              <a:t>период</a:t>
            </a:r>
            <a:br>
              <a:rPr lang="ru-RU" b="1" i="1" dirty="0" smtClean="0"/>
            </a:br>
            <a:r>
              <a:rPr lang="ru-RU" sz="2200" dirty="0" smtClean="0"/>
              <a:t>(</a:t>
            </a:r>
            <a:r>
              <a:rPr lang="ru-RU" sz="2400" dirty="0"/>
              <a:t>около 30 млн. лет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cap="none" dirty="0" smtClean="0"/>
              <a:t>Первые настоящие рыбы – акантоды</a:t>
            </a:r>
            <a:endParaRPr lang="ru-RU" cap="none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/>
              <a:t>Примитивные </a:t>
            </a:r>
            <a:r>
              <a:rPr lang="ru-RU" cap="none" dirty="0" err="1" smtClean="0"/>
              <a:t>риниофиты</a:t>
            </a:r>
            <a:endParaRPr lang="ru-RU" cap="none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293455" cy="3816424"/>
          </a:xfrm>
          <a:prstGeom prst="rect">
            <a:avLst/>
          </a:prstGeom>
          <a:noFill/>
        </p:spPr>
      </p:pic>
      <p:pic>
        <p:nvPicPr>
          <p:cNvPr id="7171" name="Picture 3" descr="C:\Users\admin\Desktop\0002-009-Pervye-rastenija-sushi-riniof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267691" cy="3754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Девонский </a:t>
            </a:r>
            <a:r>
              <a:rPr lang="ru-RU" b="1" i="1" dirty="0" smtClean="0"/>
              <a:t>период</a:t>
            </a:r>
            <a:br>
              <a:rPr lang="ru-RU" b="1" i="1" dirty="0" smtClean="0"/>
            </a:br>
            <a:r>
              <a:rPr lang="ru-RU" sz="2200" dirty="0" smtClean="0"/>
              <a:t>(</a:t>
            </a:r>
            <a:r>
              <a:rPr lang="ru-RU" sz="2400" dirty="0"/>
              <a:t>около 48 млн. лет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 err="1" smtClean="0"/>
              <a:t>Гониатиды</a:t>
            </a:r>
            <a:r>
              <a:rPr lang="ru-RU" sz="2000" dirty="0" smtClean="0"/>
              <a:t> (</a:t>
            </a:r>
            <a:r>
              <a:rPr lang="ru-RU" sz="2000" dirty="0"/>
              <a:t>замковые </a:t>
            </a:r>
            <a:r>
              <a:rPr lang="ru-RU" sz="2000" dirty="0" err="1"/>
              <a:t>брахиоподы</a:t>
            </a:r>
            <a:r>
              <a:rPr lang="ru-RU" sz="2000" dirty="0"/>
              <a:t> и головоногие моллюски</a:t>
            </a:r>
            <a:r>
              <a:rPr lang="ru-RU" sz="2000" dirty="0" smtClean="0"/>
              <a:t>) - появились </a:t>
            </a:r>
            <a:r>
              <a:rPr lang="ru-RU" sz="2000" dirty="0"/>
              <a:t>в начале девона и быстро получили широкое распространение.</a:t>
            </a:r>
          </a:p>
          <a:p>
            <a:pPr algn="ctr">
              <a:buNone/>
            </a:pPr>
            <a:endParaRPr lang="ru-RU" u="sng" dirty="0"/>
          </a:p>
        </p:txBody>
      </p:sp>
      <p:pic>
        <p:nvPicPr>
          <p:cNvPr id="8194" name="Picture 2" descr="C:\Users\admin\Desktop\129845235988206-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37098"/>
            <a:ext cx="5040560" cy="4120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F5C383-E1D2-44AD-9FD7-9C8EC17099D0}"/>
</file>

<file path=customXml/itemProps2.xml><?xml version="1.0" encoding="utf-8"?>
<ds:datastoreItem xmlns:ds="http://schemas.openxmlformats.org/officeDocument/2006/customXml" ds:itemID="{7048D203-D0CD-4B54-9BFA-EBC7CED489C3}"/>
</file>

<file path=customXml/itemProps3.xml><?xml version="1.0" encoding="utf-8"?>
<ds:datastoreItem xmlns:ds="http://schemas.openxmlformats.org/officeDocument/2006/customXml" ds:itemID="{8CF00200-7EDC-4AA9-BD63-02F4814089B2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383</TotalTime>
  <Words>194</Words>
  <Application>Microsoft Office PowerPoint</Application>
  <PresentationFormat>Экран (4:3)</PresentationFormat>
  <Paragraphs>81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Эволюция органического мира в палеозойскую эру  </vt:lpstr>
      <vt:lpstr>Палеозой</vt:lpstr>
      <vt:lpstr>Кембрийский период  (около 65 млн. лет)</vt:lpstr>
      <vt:lpstr>Трилобиты – 60% всех известных палеонтологических остатков кембрия.</vt:lpstr>
      <vt:lpstr>Представители</vt:lpstr>
      <vt:lpstr>Ордовикский период (около 67 млн. лет)</vt:lpstr>
      <vt:lpstr>Слайд 7</vt:lpstr>
      <vt:lpstr>Силурийский период (около 30 млн. лет)</vt:lpstr>
      <vt:lpstr>Девонский период (около 48 млн. лет)</vt:lpstr>
      <vt:lpstr>Девонские рыбы</vt:lpstr>
      <vt:lpstr>Хрящевые рыбы</vt:lpstr>
      <vt:lpstr>Слайд 12</vt:lpstr>
      <vt:lpstr>основные типы растений: </vt:lpstr>
      <vt:lpstr>Каменноугольный период (около 74 млн. лет)</vt:lpstr>
      <vt:lpstr>Колониальные ругозы участвовали в построении рифов вместе с хететидами и мшанками: </vt:lpstr>
      <vt:lpstr>Слайд 16</vt:lpstr>
      <vt:lpstr>древние стрекозы, достигали гигантских размеров – до 1 м в размахе крыльев</vt:lpstr>
      <vt:lpstr>первые древние группы рептилий</vt:lpstr>
      <vt:lpstr>первые семенные растения – кордаитовые:</vt:lpstr>
      <vt:lpstr>Пермский период (около 40 млн. лет)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органического мира в палеозойскую эру</dc:title>
  <dc:creator>admin</dc:creator>
  <cp:lastModifiedBy>Таня</cp:lastModifiedBy>
  <cp:revision>32</cp:revision>
  <dcterms:created xsi:type="dcterms:W3CDTF">2013-04-02T14:00:04Z</dcterms:created>
  <dcterms:modified xsi:type="dcterms:W3CDTF">2013-06-03T15:17:44Z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